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0" r:id="rId4"/>
    <p:sldId id="261" r:id="rId5"/>
    <p:sldId id="262" r:id="rId6"/>
    <p:sldId id="263" r:id="rId7"/>
    <p:sldId id="266" r:id="rId8"/>
    <p:sldId id="264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8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898" autoAdjust="0"/>
  </p:normalViewPr>
  <p:slideViewPr>
    <p:cSldViewPr>
      <p:cViewPr varScale="1">
        <p:scale>
          <a:sx n="105" d="100"/>
          <a:sy n="105" d="100"/>
        </p:scale>
        <p:origin x="-576" y="-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2F1FA-C267-4E88-8F86-BFA4316F2A1C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08654-487D-4E5F-9984-7204D9AE5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ac2793e5b2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ac2793e5b2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ac2793e5b2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ac2793e5b2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learning rate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learning rate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epoch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train,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max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10-3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a9b21f157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a9b21f157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 </a:t>
            </a:r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1 model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42 class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2 model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21 class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a9b21f157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a9b21f157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/>
              <a:t>Dàn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endParaRPr lang="en-US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VGG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label “00”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váy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https://nerophung.github.io/2019/04/25/tu-hoc-tensorflow-p5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7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26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20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962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304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11611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129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29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628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14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15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624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292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8603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960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891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338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7453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12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7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1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4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1C813-85CE-4267-963B-472DF4B694D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AECAB-D6F1-4394-808F-56337416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amMinhTien05102001/Shopee-Code-League-2020-Data-Scienc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PhamMinhTien05102001/Shopee-Code-League-2020-Data-Science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676400" y="133350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894891" y="590550"/>
            <a:ext cx="7544053" cy="6309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Itim" charset="-34"/>
                <a:cs typeface="Itim" charset="-34"/>
              </a:rPr>
              <a:t>shopee</a:t>
            </a:r>
            <a:r>
              <a:rPr lang="en-US" sz="35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Itim" charset="-34"/>
                <a:cs typeface="Itim" charset="-34"/>
              </a:rPr>
              <a:t> code league 2020 data science</a:t>
            </a:r>
            <a:endParaRPr lang="en-US" sz="35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C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Itim" charset="-34"/>
              <a:cs typeface="Itim" charset="-34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76" y="1657350"/>
            <a:ext cx="3163887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0696" y="4400550"/>
            <a:ext cx="2082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Phạm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Minh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Tiến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86;p43"/>
          <p:cNvSpPr txBox="1">
            <a:spLocks/>
          </p:cNvSpPr>
          <p:nvPr/>
        </p:nvSpPr>
        <p:spPr>
          <a:xfrm>
            <a:off x="2619037" y="112395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15000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03</a:t>
            </a:r>
            <a:endParaRPr lang="en" sz="15000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6" name="Google Shape;2187;p43"/>
          <p:cNvSpPr txBox="1">
            <a:spLocks/>
          </p:cNvSpPr>
          <p:nvPr/>
        </p:nvSpPr>
        <p:spPr>
          <a:xfrm>
            <a:off x="1371600" y="2914020"/>
            <a:ext cx="6849692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Mạng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ResNet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và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VGG</a:t>
            </a:r>
            <a:endParaRPr lang="vi-VN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06896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neurohive.io/wp-content/uploads/2018/11/Capture-564x57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0"/>
            <a:ext cx="5200650" cy="499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084;p36"/>
          <p:cNvGrpSpPr/>
          <p:nvPr/>
        </p:nvGrpSpPr>
        <p:grpSpPr>
          <a:xfrm rot="774136">
            <a:off x="730046" y="709594"/>
            <a:ext cx="1303213" cy="735997"/>
            <a:chOff x="4339770" y="2175475"/>
            <a:chExt cx="800750" cy="295038"/>
          </a:xfrm>
        </p:grpSpPr>
        <p:sp>
          <p:nvSpPr>
            <p:cNvPr id="18" name="Google Shape;108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6;p36"/>
            <p:cNvSpPr/>
            <p:nvPr/>
          </p:nvSpPr>
          <p:spPr>
            <a:xfrm rot="21208167">
              <a:off x="4339770" y="2237183"/>
              <a:ext cx="800750" cy="233330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085;p36"/>
          <p:cNvSpPr/>
          <p:nvPr/>
        </p:nvSpPr>
        <p:spPr>
          <a:xfrm rot="774136">
            <a:off x="966172" y="877363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85;p36"/>
          <p:cNvSpPr/>
          <p:nvPr/>
        </p:nvSpPr>
        <p:spPr>
          <a:xfrm rot="774136">
            <a:off x="651941" y="87736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85;p36"/>
          <p:cNvSpPr/>
          <p:nvPr/>
        </p:nvSpPr>
        <p:spPr>
          <a:xfrm>
            <a:off x="966172" y="798826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Cấu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trúc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mạng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VGG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Google Shape;1085;p36"/>
          <p:cNvSpPr/>
          <p:nvPr/>
        </p:nvSpPr>
        <p:spPr>
          <a:xfrm rot="774136">
            <a:off x="774138" y="798826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63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085;p36"/>
          <p:cNvSpPr/>
          <p:nvPr/>
        </p:nvSpPr>
        <p:spPr>
          <a:xfrm rot="774136">
            <a:off x="966172" y="877363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085;p36"/>
          <p:cNvSpPr/>
          <p:nvPr/>
        </p:nvSpPr>
        <p:spPr>
          <a:xfrm rot="774136">
            <a:off x="651941" y="87736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085;p36"/>
          <p:cNvSpPr/>
          <p:nvPr/>
        </p:nvSpPr>
        <p:spPr>
          <a:xfrm>
            <a:off x="838200" y="798826"/>
            <a:ext cx="1524000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Khối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Residual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ResNet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8" name="Picture 97" descr="https://i1.wp.com/trituenhantao.io/wp-content/uploads/2020/04/residual-block.png?resize=408%2C244&amp;ssl=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29" y="50343"/>
            <a:ext cx="3886200" cy="2245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84;p36"/>
          <p:cNvGrpSpPr/>
          <p:nvPr/>
        </p:nvGrpSpPr>
        <p:grpSpPr>
          <a:xfrm rot="774136">
            <a:off x="2652219" y="347274"/>
            <a:ext cx="1303213" cy="735997"/>
            <a:chOff x="4339770" y="2175475"/>
            <a:chExt cx="800750" cy="295038"/>
          </a:xfrm>
        </p:grpSpPr>
        <p:sp>
          <p:nvSpPr>
            <p:cNvPr id="101" name="Google Shape;108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86;p36"/>
            <p:cNvSpPr/>
            <p:nvPr/>
          </p:nvSpPr>
          <p:spPr>
            <a:xfrm rot="21208167">
              <a:off x="4339770" y="2237183"/>
              <a:ext cx="800750" cy="233330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85;p36"/>
          <p:cNvSpPr/>
          <p:nvPr/>
        </p:nvSpPr>
        <p:spPr>
          <a:xfrm rot="774136">
            <a:off x="2889306" y="506539"/>
            <a:ext cx="1165599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85;p36"/>
          <p:cNvSpPr/>
          <p:nvPr/>
        </p:nvSpPr>
        <p:spPr>
          <a:xfrm rot="774136">
            <a:off x="2574114" y="51504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85;p36"/>
          <p:cNvSpPr/>
          <p:nvPr/>
        </p:nvSpPr>
        <p:spPr>
          <a:xfrm>
            <a:off x="2671032" y="436506"/>
            <a:ext cx="1554887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Cấu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trúc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mạng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ResNet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6" name="Google Shape;1085;p36"/>
          <p:cNvSpPr/>
          <p:nvPr/>
        </p:nvSpPr>
        <p:spPr>
          <a:xfrm rot="774136">
            <a:off x="2613479" y="436506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91532"/>
            <a:ext cx="8956675" cy="394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75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86;p43"/>
          <p:cNvSpPr txBox="1">
            <a:spLocks/>
          </p:cNvSpPr>
          <p:nvPr/>
        </p:nvSpPr>
        <p:spPr>
          <a:xfrm>
            <a:off x="2619037" y="112395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15000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04</a:t>
            </a:r>
            <a:endParaRPr lang="en" sz="15000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9" name="Google Shape;2187;p43"/>
          <p:cNvSpPr txBox="1">
            <a:spLocks/>
          </p:cNvSpPr>
          <p:nvPr/>
        </p:nvSpPr>
        <p:spPr>
          <a:xfrm>
            <a:off x="1219200" y="2914020"/>
            <a:ext cx="6849692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Phương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án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1</a:t>
            </a:r>
            <a:endParaRPr lang="vi-VN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07925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7137" y="247613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Sử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dụng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 Transfer learning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với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 ResNet50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pitchFamily="2" charset="-34"/>
              <a:cs typeface="Itim" pitchFamily="2" charset="-34"/>
            </a:endParaRPr>
          </a:p>
        </p:txBody>
      </p:sp>
      <p:grpSp>
        <p:nvGrpSpPr>
          <p:cNvPr id="8" name="Google Shape;1094;p36"/>
          <p:cNvGrpSpPr/>
          <p:nvPr/>
        </p:nvGrpSpPr>
        <p:grpSpPr>
          <a:xfrm flipH="1">
            <a:off x="2527137" y="609532"/>
            <a:ext cx="2997127" cy="176025"/>
            <a:chOff x="4345425" y="2175475"/>
            <a:chExt cx="800750" cy="176025"/>
          </a:xfrm>
        </p:grpSpPr>
        <p:sp>
          <p:nvSpPr>
            <p:cNvPr id="9" name="Google Shape;109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6;p3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81;p36"/>
          <p:cNvGrpSpPr/>
          <p:nvPr/>
        </p:nvGrpSpPr>
        <p:grpSpPr>
          <a:xfrm flipH="1">
            <a:off x="3517737" y="589782"/>
            <a:ext cx="3253287" cy="176025"/>
            <a:chOff x="4345425" y="2175475"/>
            <a:chExt cx="800750" cy="176025"/>
          </a:xfrm>
        </p:grpSpPr>
        <p:sp>
          <p:nvSpPr>
            <p:cNvPr id="12" name="Google Shape;1082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3;p3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32;p37"/>
          <p:cNvGrpSpPr/>
          <p:nvPr/>
        </p:nvGrpSpPr>
        <p:grpSpPr>
          <a:xfrm rot="15949587" flipH="1">
            <a:off x="2302697" y="397960"/>
            <a:ext cx="557087" cy="85970"/>
            <a:chOff x="4345425" y="2175475"/>
            <a:chExt cx="800750" cy="176025"/>
          </a:xfrm>
        </p:grpSpPr>
        <p:sp>
          <p:nvSpPr>
            <p:cNvPr id="15" name="Google Shape;1133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4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32;p37"/>
          <p:cNvGrpSpPr/>
          <p:nvPr/>
        </p:nvGrpSpPr>
        <p:grpSpPr>
          <a:xfrm rot="15949587" flipH="1">
            <a:off x="6349506" y="376224"/>
            <a:ext cx="557087" cy="85970"/>
            <a:chOff x="4345425" y="2175475"/>
            <a:chExt cx="800750" cy="176025"/>
          </a:xfrm>
        </p:grpSpPr>
        <p:sp>
          <p:nvSpPr>
            <p:cNvPr id="18" name="Google Shape;1133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4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132;p37"/>
          <p:cNvGrpSpPr/>
          <p:nvPr/>
        </p:nvGrpSpPr>
        <p:grpSpPr>
          <a:xfrm rot="15949587" flipH="1">
            <a:off x="6385581" y="383851"/>
            <a:ext cx="557087" cy="85970"/>
            <a:chOff x="4345425" y="2175475"/>
            <a:chExt cx="800750" cy="176025"/>
          </a:xfrm>
        </p:grpSpPr>
        <p:sp>
          <p:nvSpPr>
            <p:cNvPr id="21" name="Google Shape;1133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4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32;p37"/>
          <p:cNvGrpSpPr/>
          <p:nvPr/>
        </p:nvGrpSpPr>
        <p:grpSpPr>
          <a:xfrm rot="15949587" flipH="1">
            <a:off x="2314638" y="376222"/>
            <a:ext cx="557087" cy="85970"/>
            <a:chOff x="4345425" y="2175475"/>
            <a:chExt cx="800750" cy="176025"/>
          </a:xfrm>
        </p:grpSpPr>
        <p:sp>
          <p:nvSpPr>
            <p:cNvPr id="24" name="Google Shape;1133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4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094;p36"/>
          <p:cNvGrpSpPr/>
          <p:nvPr/>
        </p:nvGrpSpPr>
        <p:grpSpPr>
          <a:xfrm flipH="1">
            <a:off x="2540000" y="138273"/>
            <a:ext cx="2997127" cy="176025"/>
            <a:chOff x="4345425" y="2175475"/>
            <a:chExt cx="800750" cy="176025"/>
          </a:xfrm>
        </p:grpSpPr>
        <p:sp>
          <p:nvSpPr>
            <p:cNvPr id="27" name="Google Shape;109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;p3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81;p36"/>
          <p:cNvGrpSpPr/>
          <p:nvPr/>
        </p:nvGrpSpPr>
        <p:grpSpPr>
          <a:xfrm flipH="1">
            <a:off x="3530600" y="118523"/>
            <a:ext cx="3253287" cy="176025"/>
            <a:chOff x="4345425" y="2175475"/>
            <a:chExt cx="800750" cy="176025"/>
          </a:xfrm>
        </p:grpSpPr>
        <p:sp>
          <p:nvSpPr>
            <p:cNvPr id="30" name="Google Shape;1082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83;p3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93" name="Picture 21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0919"/>
            <a:ext cx="1531620" cy="4716780"/>
          </a:xfrm>
          <a:prstGeom prst="rect">
            <a:avLst/>
          </a:prstGeom>
        </p:spPr>
      </p:pic>
      <p:pic>
        <p:nvPicPr>
          <p:cNvPr id="2194" name="Picture 21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51" y="746057"/>
            <a:ext cx="1706880" cy="2255520"/>
          </a:xfrm>
          <a:prstGeom prst="rect">
            <a:avLst/>
          </a:prstGeom>
        </p:spPr>
      </p:pic>
      <p:cxnSp>
        <p:nvCxnSpPr>
          <p:cNvPr id="2196" name="Straight Arrow Connector 2195"/>
          <p:cNvCxnSpPr>
            <a:endCxn id="2194" idx="1"/>
          </p:cNvCxnSpPr>
          <p:nvPr/>
        </p:nvCxnSpPr>
        <p:spPr>
          <a:xfrm flipV="1">
            <a:off x="1684020" y="1873817"/>
            <a:ext cx="1086231" cy="469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8" name="Picture 2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789997"/>
            <a:ext cx="1531620" cy="2423160"/>
          </a:xfrm>
          <a:prstGeom prst="rect">
            <a:avLst/>
          </a:prstGeom>
        </p:spPr>
      </p:pic>
      <p:cxnSp>
        <p:nvCxnSpPr>
          <p:cNvPr id="2200" name="Straight Connector 2199"/>
          <p:cNvCxnSpPr/>
          <p:nvPr/>
        </p:nvCxnSpPr>
        <p:spPr>
          <a:xfrm flipV="1">
            <a:off x="918210" y="1853520"/>
            <a:ext cx="6103257" cy="3177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6" name="TextBox 2205"/>
          <p:cNvSpPr txBox="1"/>
          <p:nvPr/>
        </p:nvSpPr>
        <p:spPr>
          <a:xfrm>
            <a:off x="2770251" y="4520684"/>
            <a:ext cx="297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</a:t>
            </a:r>
            <a:r>
              <a:rPr lang="en-US" dirty="0" err="1" smtClean="0"/>
              <a:t>có</a:t>
            </a:r>
            <a:r>
              <a:rPr lang="en-US" dirty="0" smtClean="0"/>
              <a:t> 24,658,346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2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3"/>
                  </p:tgtEl>
                </p:cond>
              </p:nextCondLst>
            </p:seq>
          </p:childTnLst>
        </p:cTn>
      </p:par>
    </p:tnLst>
    <p:bldLst>
      <p:bldP spid="4" grpId="0"/>
      <p:bldP spid="220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" t="11632" r="9375" b="5382"/>
          <a:stretch/>
        </p:blipFill>
        <p:spPr bwMode="auto">
          <a:xfrm>
            <a:off x="2710973" y="129358"/>
            <a:ext cx="3798253" cy="2600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206"/>
          <a:stretch/>
        </p:blipFill>
        <p:spPr bwMode="auto">
          <a:xfrm>
            <a:off x="1783660" y="1058701"/>
            <a:ext cx="6903140" cy="3570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8" name="Google Shape;1084;p36"/>
          <p:cNvGrpSpPr/>
          <p:nvPr/>
        </p:nvGrpSpPr>
        <p:grpSpPr>
          <a:xfrm rot="774136">
            <a:off x="730046" y="709594"/>
            <a:ext cx="1303213" cy="735997"/>
            <a:chOff x="4339770" y="2175475"/>
            <a:chExt cx="800750" cy="295038"/>
          </a:xfrm>
        </p:grpSpPr>
        <p:sp>
          <p:nvSpPr>
            <p:cNvPr id="39" name="Google Shape;108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6;p36"/>
            <p:cNvSpPr/>
            <p:nvPr/>
          </p:nvSpPr>
          <p:spPr>
            <a:xfrm rot="21208167">
              <a:off x="4339770" y="2237183"/>
              <a:ext cx="800750" cy="233330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85;p36"/>
          <p:cNvSpPr/>
          <p:nvPr/>
        </p:nvSpPr>
        <p:spPr>
          <a:xfrm rot="774136">
            <a:off x="651941" y="87736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85;p36"/>
          <p:cNvSpPr/>
          <p:nvPr/>
        </p:nvSpPr>
        <p:spPr>
          <a:xfrm>
            <a:off x="711505" y="798867"/>
            <a:ext cx="1396028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Đồ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thị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learning rate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Google Shape;1085;p36"/>
          <p:cNvSpPr/>
          <p:nvPr/>
        </p:nvSpPr>
        <p:spPr>
          <a:xfrm rot="774136">
            <a:off x="499542" y="79882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" name="Google Shape;1084;p36"/>
          <p:cNvGrpSpPr/>
          <p:nvPr/>
        </p:nvGrpSpPr>
        <p:grpSpPr>
          <a:xfrm rot="774136">
            <a:off x="399038" y="2157396"/>
            <a:ext cx="1303213" cy="735997"/>
            <a:chOff x="4339770" y="2175475"/>
            <a:chExt cx="800750" cy="295038"/>
          </a:xfrm>
        </p:grpSpPr>
        <p:sp>
          <p:nvSpPr>
            <p:cNvPr id="45" name="Google Shape;108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86;p36"/>
            <p:cNvSpPr/>
            <p:nvPr/>
          </p:nvSpPr>
          <p:spPr>
            <a:xfrm rot="21208167">
              <a:off x="4339770" y="2237183"/>
              <a:ext cx="800750" cy="233330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1085;p36"/>
          <p:cNvSpPr/>
          <p:nvPr/>
        </p:nvSpPr>
        <p:spPr>
          <a:xfrm rot="774136">
            <a:off x="320933" y="2325166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085;p36"/>
          <p:cNvSpPr/>
          <p:nvPr/>
        </p:nvSpPr>
        <p:spPr>
          <a:xfrm>
            <a:off x="63004" y="2210650"/>
            <a:ext cx="1650334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Đồ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thị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Accuracy, Loss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Google Shape;1085;p36"/>
          <p:cNvSpPr/>
          <p:nvPr/>
        </p:nvSpPr>
        <p:spPr>
          <a:xfrm rot="774136">
            <a:off x="119463" y="2192180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4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7" grpId="0" animBg="1"/>
      <p:bldP spid="48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290"/>
          <p:cNvSpPr/>
          <p:nvPr/>
        </p:nvSpPr>
        <p:spPr>
          <a:xfrm>
            <a:off x="634340" y="3894421"/>
            <a:ext cx="10807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Kết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luận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grpSp>
        <p:nvGrpSpPr>
          <p:cNvPr id="292" name="Google Shape;1180;p38"/>
          <p:cNvGrpSpPr/>
          <p:nvPr/>
        </p:nvGrpSpPr>
        <p:grpSpPr>
          <a:xfrm rot="459172">
            <a:off x="605958" y="4159811"/>
            <a:ext cx="1080042" cy="234073"/>
            <a:chOff x="4345425" y="2175475"/>
            <a:chExt cx="800750" cy="176025"/>
          </a:xfrm>
        </p:grpSpPr>
        <p:sp>
          <p:nvSpPr>
            <p:cNvPr id="293" name="Google Shape;1181;p3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182;p3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Picture 29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2" t="11904" r="9358" b="5025"/>
          <a:stretch/>
        </p:blipFill>
        <p:spPr bwMode="auto">
          <a:xfrm>
            <a:off x="1813792" y="209550"/>
            <a:ext cx="6393180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96" name="Google Shape;1084;p36"/>
          <p:cNvGrpSpPr/>
          <p:nvPr/>
        </p:nvGrpSpPr>
        <p:grpSpPr>
          <a:xfrm rot="774136">
            <a:off x="509072" y="1724450"/>
            <a:ext cx="1303213" cy="735997"/>
            <a:chOff x="4339770" y="2175475"/>
            <a:chExt cx="800750" cy="295038"/>
          </a:xfrm>
        </p:grpSpPr>
        <p:sp>
          <p:nvSpPr>
            <p:cNvPr id="297" name="Google Shape;108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86;p36"/>
            <p:cNvSpPr/>
            <p:nvPr/>
          </p:nvSpPr>
          <p:spPr>
            <a:xfrm rot="21208167">
              <a:off x="4339770" y="2237183"/>
              <a:ext cx="800750" cy="233330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1085;p36"/>
          <p:cNvSpPr/>
          <p:nvPr/>
        </p:nvSpPr>
        <p:spPr>
          <a:xfrm rot="774136">
            <a:off x="430967" y="1892220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1085;p36"/>
          <p:cNvSpPr/>
          <p:nvPr/>
        </p:nvSpPr>
        <p:spPr>
          <a:xfrm>
            <a:off x="173038" y="1777704"/>
            <a:ext cx="1650334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Kết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quả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dự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đoán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1" name="Google Shape;1085;p36"/>
          <p:cNvSpPr/>
          <p:nvPr/>
        </p:nvSpPr>
        <p:spPr>
          <a:xfrm rot="774136">
            <a:off x="229497" y="175923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981200" y="4002488"/>
            <a:ext cx="7279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97769 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smtClean="0"/>
              <a:t>0.92 =&gt; </a:t>
            </a:r>
            <a:r>
              <a:rPr lang="en-US" dirty="0" err="1" smtClean="0"/>
              <a:t>cao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/>
              <a:t>vì</a:t>
            </a:r>
            <a:r>
              <a:rPr lang="en-US" dirty="0"/>
              <a:t> model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overfitting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 smtClean="0"/>
              <a:t>năng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7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299" grpId="0" animBg="1"/>
      <p:bldP spid="300" grpId="0" animBg="1"/>
      <p:bldP spid="301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963114" y="752256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80496" y="20824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86;p43"/>
          <p:cNvSpPr txBox="1">
            <a:spLocks/>
          </p:cNvSpPr>
          <p:nvPr/>
        </p:nvSpPr>
        <p:spPr>
          <a:xfrm>
            <a:off x="2362200" y="1037607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15000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05</a:t>
            </a:r>
            <a:endParaRPr lang="en" sz="15000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11" name="Google Shape;2187;p43"/>
          <p:cNvSpPr txBox="1">
            <a:spLocks/>
          </p:cNvSpPr>
          <p:nvPr/>
        </p:nvSpPr>
        <p:spPr>
          <a:xfrm>
            <a:off x="863354" y="2748643"/>
            <a:ext cx="6849692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Phương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án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2</a:t>
            </a:r>
            <a:endParaRPr lang="vi-VN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9177697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3" y="3028950"/>
            <a:ext cx="6179820" cy="147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42773" y="444833"/>
            <a:ext cx="101341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Ý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tưởng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grpSp>
        <p:nvGrpSpPr>
          <p:cNvPr id="10" name="Google Shape;1180;p38"/>
          <p:cNvGrpSpPr/>
          <p:nvPr/>
        </p:nvGrpSpPr>
        <p:grpSpPr>
          <a:xfrm rot="459172">
            <a:off x="514391" y="710223"/>
            <a:ext cx="1080042" cy="234073"/>
            <a:chOff x="4345425" y="2175475"/>
            <a:chExt cx="800750" cy="176025"/>
          </a:xfrm>
        </p:grpSpPr>
        <p:sp>
          <p:nvSpPr>
            <p:cNvPr id="11" name="Google Shape;1181;p3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2;p3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87924" y="1004900"/>
            <a:ext cx="529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Chia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2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2 Model train </a:t>
            </a:r>
            <a:br>
              <a:rPr lang="en-US" dirty="0" smtClean="0"/>
            </a:b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7924" y="2463284"/>
            <a:ext cx="622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→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/>
              <a:t> </a:t>
            </a:r>
            <a:r>
              <a:rPr lang="en-US" dirty="0" smtClean="0"/>
              <a:t>Model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999" y="1592818"/>
            <a:ext cx="397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1: Train </a:t>
            </a:r>
            <a:r>
              <a:rPr lang="en-US" dirty="0" err="1" smtClean="0"/>
              <a:t>từ</a:t>
            </a:r>
            <a:r>
              <a:rPr lang="en-US" dirty="0" smtClean="0"/>
              <a:t> label “00” </a:t>
            </a:r>
            <a:r>
              <a:rPr lang="en-US" dirty="0" err="1" smtClean="0"/>
              <a:t>đến</a:t>
            </a:r>
            <a:r>
              <a:rPr lang="en-US" dirty="0" smtClean="0"/>
              <a:t> “20”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999" y="1962150"/>
            <a:ext cx="397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Model 2: Train </a:t>
            </a:r>
            <a:r>
              <a:rPr lang="en-US" dirty="0" err="1" smtClean="0"/>
              <a:t>từ</a:t>
            </a:r>
            <a:r>
              <a:rPr lang="en-US" dirty="0" smtClean="0"/>
              <a:t> label “21” </a:t>
            </a:r>
            <a:r>
              <a:rPr lang="en-US" dirty="0" err="1" smtClean="0"/>
              <a:t>đến</a:t>
            </a:r>
            <a:r>
              <a:rPr lang="en-US" dirty="0" smtClean="0"/>
              <a:t> “41”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  <p:bldP spid="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5397" y="237737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Sử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dụng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 Transfer learning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với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pitchFamily="2" charset="-34"/>
                <a:cs typeface="Itim" pitchFamily="2" charset="-34"/>
              </a:rPr>
              <a:t> VGG16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pitchFamily="2" charset="-34"/>
              <a:cs typeface="Itim" pitchFamily="2" charset="-34"/>
            </a:endParaRPr>
          </a:p>
        </p:txBody>
      </p:sp>
      <p:grpSp>
        <p:nvGrpSpPr>
          <p:cNvPr id="8" name="Google Shape;1094;p36"/>
          <p:cNvGrpSpPr/>
          <p:nvPr/>
        </p:nvGrpSpPr>
        <p:grpSpPr>
          <a:xfrm flipH="1">
            <a:off x="3765397" y="599656"/>
            <a:ext cx="2997127" cy="176025"/>
            <a:chOff x="4345425" y="2175475"/>
            <a:chExt cx="800750" cy="176025"/>
          </a:xfrm>
        </p:grpSpPr>
        <p:sp>
          <p:nvSpPr>
            <p:cNvPr id="9" name="Google Shape;109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6;p3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81;p36"/>
          <p:cNvGrpSpPr/>
          <p:nvPr/>
        </p:nvGrpSpPr>
        <p:grpSpPr>
          <a:xfrm flipH="1">
            <a:off x="4755997" y="579906"/>
            <a:ext cx="3253287" cy="176025"/>
            <a:chOff x="4345425" y="2175475"/>
            <a:chExt cx="800750" cy="176025"/>
          </a:xfrm>
        </p:grpSpPr>
        <p:sp>
          <p:nvSpPr>
            <p:cNvPr id="12" name="Google Shape;1082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3;p3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32;p37"/>
          <p:cNvGrpSpPr/>
          <p:nvPr/>
        </p:nvGrpSpPr>
        <p:grpSpPr>
          <a:xfrm rot="15949587" flipH="1">
            <a:off x="3540957" y="388084"/>
            <a:ext cx="557087" cy="85970"/>
            <a:chOff x="4345425" y="2175475"/>
            <a:chExt cx="800750" cy="176025"/>
          </a:xfrm>
        </p:grpSpPr>
        <p:sp>
          <p:nvSpPr>
            <p:cNvPr id="15" name="Google Shape;1133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4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32;p37"/>
          <p:cNvGrpSpPr/>
          <p:nvPr/>
        </p:nvGrpSpPr>
        <p:grpSpPr>
          <a:xfrm rot="15949587" flipH="1">
            <a:off x="7587766" y="366348"/>
            <a:ext cx="557087" cy="85970"/>
            <a:chOff x="4345425" y="2175475"/>
            <a:chExt cx="800750" cy="176025"/>
          </a:xfrm>
        </p:grpSpPr>
        <p:sp>
          <p:nvSpPr>
            <p:cNvPr id="18" name="Google Shape;1133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4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132;p37"/>
          <p:cNvGrpSpPr/>
          <p:nvPr/>
        </p:nvGrpSpPr>
        <p:grpSpPr>
          <a:xfrm rot="15949587" flipH="1">
            <a:off x="7623841" y="373975"/>
            <a:ext cx="557087" cy="85970"/>
            <a:chOff x="4345425" y="2175475"/>
            <a:chExt cx="800750" cy="176025"/>
          </a:xfrm>
        </p:grpSpPr>
        <p:sp>
          <p:nvSpPr>
            <p:cNvPr id="21" name="Google Shape;1133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4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32;p37"/>
          <p:cNvGrpSpPr/>
          <p:nvPr/>
        </p:nvGrpSpPr>
        <p:grpSpPr>
          <a:xfrm rot="15949587" flipH="1">
            <a:off x="3552898" y="366346"/>
            <a:ext cx="557087" cy="85970"/>
            <a:chOff x="4345425" y="2175475"/>
            <a:chExt cx="800750" cy="176025"/>
          </a:xfrm>
        </p:grpSpPr>
        <p:sp>
          <p:nvSpPr>
            <p:cNvPr id="24" name="Google Shape;1133;p37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4;p37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094;p36"/>
          <p:cNvGrpSpPr/>
          <p:nvPr/>
        </p:nvGrpSpPr>
        <p:grpSpPr>
          <a:xfrm flipH="1">
            <a:off x="3778260" y="128397"/>
            <a:ext cx="2997127" cy="176025"/>
            <a:chOff x="4345425" y="2175475"/>
            <a:chExt cx="800750" cy="176025"/>
          </a:xfrm>
        </p:grpSpPr>
        <p:sp>
          <p:nvSpPr>
            <p:cNvPr id="27" name="Google Shape;109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;p3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81;p36"/>
          <p:cNvGrpSpPr/>
          <p:nvPr/>
        </p:nvGrpSpPr>
        <p:grpSpPr>
          <a:xfrm flipH="1">
            <a:off x="4768860" y="108647"/>
            <a:ext cx="3253287" cy="176025"/>
            <a:chOff x="4345425" y="2175475"/>
            <a:chExt cx="800750" cy="176025"/>
          </a:xfrm>
        </p:grpSpPr>
        <p:sp>
          <p:nvSpPr>
            <p:cNvPr id="30" name="Google Shape;1082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83;p36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" y="24493"/>
            <a:ext cx="3596958" cy="5143500"/>
          </a:xfrm>
          <a:prstGeom prst="rect">
            <a:avLst/>
          </a:prstGeom>
        </p:spPr>
      </p:pic>
      <p:pic>
        <p:nvPicPr>
          <p:cNvPr id="40" name="Google Shape;234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6868">
            <a:off x="4053696" y="909224"/>
            <a:ext cx="3494673" cy="100682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/>
          <p:cNvSpPr txBox="1"/>
          <p:nvPr/>
        </p:nvSpPr>
        <p:spPr>
          <a:xfrm>
            <a:off x="4391004" y="124248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Itim" charset="-34"/>
                <a:cs typeface="Itim" charset="-34"/>
              </a:rPr>
              <a:t>Tại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sao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chọn</a:t>
            </a:r>
            <a:r>
              <a:rPr lang="en-US" dirty="0" smtClean="0">
                <a:latin typeface="Itim" charset="-34"/>
                <a:cs typeface="Itim" charset="-34"/>
              </a:rPr>
              <a:t> VGG16 ? </a:t>
            </a:r>
            <a:endParaRPr lang="en-US" dirty="0">
              <a:latin typeface="Itim" charset="-34"/>
              <a:cs typeface="Itim" charset="-34"/>
            </a:endParaRPr>
          </a:p>
        </p:txBody>
      </p:sp>
      <p:pic>
        <p:nvPicPr>
          <p:cNvPr id="44" name="Google Shape;234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6868">
            <a:off x="4071166" y="1943754"/>
            <a:ext cx="4097359" cy="100682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4356148" y="2038350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err="1">
                <a:latin typeface="Itim" pitchFamily="2" charset="-34"/>
                <a:cs typeface="Itim" pitchFamily="2" charset="-34"/>
              </a:rPr>
              <a:t>Việc</a:t>
            </a:r>
            <a:r>
              <a:rPr lang="en-US" dirty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chọn</a:t>
            </a:r>
            <a:r>
              <a:rPr lang="en-US" dirty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smtClean="0">
                <a:latin typeface="Itim" pitchFamily="2" charset="-34"/>
                <a:cs typeface="Itim" pitchFamily="2" charset="-34"/>
              </a:rPr>
              <a:t>model </a:t>
            </a:r>
            <a:r>
              <a:rPr lang="en-US" dirty="0">
                <a:latin typeface="Itim" pitchFamily="2" charset="-34"/>
                <a:cs typeface="Itim" pitchFamily="2" charset="-34"/>
              </a:rPr>
              <a:t>VGG16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cho</a:t>
            </a:r>
            <a:r>
              <a:rPr lang="en-US" dirty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cả</a:t>
            </a:r>
            <a:r>
              <a:rPr lang="en-US" dirty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smtClean="0">
                <a:latin typeface="Itim" pitchFamily="2" charset="-34"/>
                <a:cs typeface="Itim" pitchFamily="2" charset="-34"/>
              </a:rPr>
              <a:t/>
            </a:r>
            <a:br>
              <a:rPr lang="en-US" dirty="0" smtClean="0">
                <a:latin typeface="Itim" pitchFamily="2" charset="-34"/>
                <a:cs typeface="Itim" pitchFamily="2" charset="-34"/>
              </a:rPr>
            </a:br>
            <a:r>
              <a:rPr lang="en-US" dirty="0" smtClean="0">
                <a:latin typeface="Itim" pitchFamily="2" charset="-34"/>
                <a:cs typeface="Itim" pitchFamily="2" charset="-34"/>
              </a:rPr>
              <a:t>2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phần</a:t>
            </a:r>
            <a:r>
              <a:rPr lang="en-US" dirty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thì</a:t>
            </a:r>
            <a:r>
              <a:rPr lang="en-US" dirty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có</a:t>
            </a:r>
            <a:r>
              <a:rPr lang="en-US" dirty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khác</a:t>
            </a:r>
            <a:r>
              <a:rPr lang="en-US" dirty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gì</a:t>
            </a:r>
            <a:r>
              <a:rPr lang="en-US" dirty="0">
                <a:latin typeface="Itim" pitchFamily="2" charset="-34"/>
                <a:cs typeface="Itim" pitchFamily="2" charset="-34"/>
              </a:rPr>
              <a:t> so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với</a:t>
            </a:r>
            <a:r>
              <a:rPr lang="en-US" dirty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việc</a:t>
            </a:r>
            <a:r>
              <a:rPr lang="en-US" dirty="0">
                <a:latin typeface="Itim" pitchFamily="2" charset="-34"/>
                <a:cs typeface="Itim" pitchFamily="2" charset="-34"/>
              </a:rPr>
              <a:t> train </a:t>
            </a:r>
            <a:r>
              <a:rPr lang="en-US" dirty="0" smtClean="0">
                <a:latin typeface="Itim" pitchFamily="2" charset="-34"/>
                <a:cs typeface="Itim" pitchFamily="2" charset="-34"/>
              </a:rPr>
              <a:t/>
            </a:r>
            <a:br>
              <a:rPr lang="en-US" dirty="0" smtClean="0">
                <a:latin typeface="Itim" pitchFamily="2" charset="-34"/>
                <a:cs typeface="Itim" pitchFamily="2" charset="-34"/>
              </a:rPr>
            </a:br>
            <a:r>
              <a:rPr lang="en-US" dirty="0" err="1" smtClean="0">
                <a:latin typeface="Itim" pitchFamily="2" charset="-34"/>
                <a:cs typeface="Itim" pitchFamily="2" charset="-34"/>
              </a:rPr>
              <a:t>toàn</a:t>
            </a:r>
            <a:r>
              <a:rPr lang="en-US" dirty="0" smtClean="0">
                <a:latin typeface="Itim" pitchFamily="2" charset="-34"/>
                <a:cs typeface="Itim" pitchFamily="2" charset="-34"/>
              </a:rPr>
              <a:t> </a:t>
            </a:r>
            <a:r>
              <a:rPr lang="en-US" dirty="0" err="1">
                <a:latin typeface="Itim" pitchFamily="2" charset="-34"/>
                <a:cs typeface="Itim" pitchFamily="2" charset="-34"/>
              </a:rPr>
              <a:t>bộ</a:t>
            </a:r>
            <a:r>
              <a:rPr lang="en-US" dirty="0">
                <a:latin typeface="Itim" pitchFamily="2" charset="-34"/>
                <a:cs typeface="Itim" pitchFamily="2" charset="-34"/>
              </a:rPr>
              <a:t> 42 label qua </a:t>
            </a:r>
            <a:r>
              <a:rPr lang="en-US" dirty="0" smtClean="0">
                <a:latin typeface="Itim" pitchFamily="2" charset="-34"/>
                <a:cs typeface="Itim" pitchFamily="2" charset="-34"/>
              </a:rPr>
              <a:t>VGG16? </a:t>
            </a:r>
            <a:endParaRPr lang="en-US" dirty="0">
              <a:latin typeface="Itim" pitchFamily="2" charset="-34"/>
              <a:cs typeface="Itim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4198" y="3257550"/>
            <a:ext cx="303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/>
              <a:t>15,832,149 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5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59655" y="209550"/>
            <a:ext cx="7672500" cy="730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Itim" charset="-34"/>
                <a:cs typeface="Itim" charset="-34"/>
              </a:rPr>
              <a:t>GIỚI THIỆU VỀ ĐỀ TÀI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C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Itim" charset="-34"/>
              <a:cs typeface="Itim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504950"/>
            <a:ext cx="787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Cuộc</a:t>
            </a:r>
            <a:r>
              <a:rPr lang="en-US" dirty="0" smtClean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42 label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/>
              <a:t>00” </a:t>
            </a:r>
            <a:r>
              <a:rPr lang="en-US" dirty="0" err="1"/>
              <a:t>đến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41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390922"/>
            <a:ext cx="637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quảng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món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shopee</a:t>
            </a:r>
            <a:r>
              <a:rPr lang="en-US" dirty="0" smtClean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5150"/>
            <a:ext cx="5137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 smtClean="0"/>
              <a:t>dùng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Gợi</a:t>
            </a:r>
            <a:r>
              <a:rPr lang="en-US" dirty="0" smtClean="0"/>
              <a:t> </a:t>
            </a:r>
            <a:r>
              <a:rPr lang="en-US" dirty="0"/>
              <a:t>ý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 smtClean="0"/>
              <a:t>dùng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76199" y="4774168"/>
            <a:ext cx="922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Link </a:t>
            </a:r>
            <a:r>
              <a:rPr lang="en-US" sz="1600" dirty="0" err="1" smtClean="0"/>
              <a:t>GitHub</a:t>
            </a:r>
            <a:r>
              <a:rPr lang="en-US" sz="1600" dirty="0"/>
              <a:t>: 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github.com/PhamMinhTien05102001/Shopee-Code-League-2020-Data-Science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365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6" grpId="0" animBg="1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84;p36"/>
          <p:cNvGrpSpPr/>
          <p:nvPr/>
        </p:nvGrpSpPr>
        <p:grpSpPr>
          <a:xfrm rot="774136">
            <a:off x="730046" y="709594"/>
            <a:ext cx="1303213" cy="735997"/>
            <a:chOff x="4339770" y="2175475"/>
            <a:chExt cx="800750" cy="295038"/>
          </a:xfrm>
        </p:grpSpPr>
        <p:sp>
          <p:nvSpPr>
            <p:cNvPr id="39" name="Google Shape;108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6;p36"/>
            <p:cNvSpPr/>
            <p:nvPr/>
          </p:nvSpPr>
          <p:spPr>
            <a:xfrm rot="21208167">
              <a:off x="4339770" y="2237183"/>
              <a:ext cx="800750" cy="233330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85;p36"/>
          <p:cNvSpPr/>
          <p:nvPr/>
        </p:nvSpPr>
        <p:spPr>
          <a:xfrm rot="774136">
            <a:off x="651941" y="87736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85;p36"/>
          <p:cNvSpPr/>
          <p:nvPr/>
        </p:nvSpPr>
        <p:spPr>
          <a:xfrm>
            <a:off x="711505" y="798867"/>
            <a:ext cx="1396028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Đồ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thị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learning rate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Google Shape;1085;p36"/>
          <p:cNvSpPr/>
          <p:nvPr/>
        </p:nvSpPr>
        <p:spPr>
          <a:xfrm rot="774136">
            <a:off x="499542" y="79882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" name="Google Shape;1084;p36"/>
          <p:cNvGrpSpPr/>
          <p:nvPr/>
        </p:nvGrpSpPr>
        <p:grpSpPr>
          <a:xfrm rot="774136">
            <a:off x="511231" y="950535"/>
            <a:ext cx="1303213" cy="735997"/>
            <a:chOff x="4339770" y="2175475"/>
            <a:chExt cx="800750" cy="295038"/>
          </a:xfrm>
        </p:grpSpPr>
        <p:sp>
          <p:nvSpPr>
            <p:cNvPr id="45" name="Google Shape;108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86;p36"/>
            <p:cNvSpPr/>
            <p:nvPr/>
          </p:nvSpPr>
          <p:spPr>
            <a:xfrm rot="21208167">
              <a:off x="4339770" y="2237183"/>
              <a:ext cx="800750" cy="233330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1085;p36"/>
          <p:cNvSpPr/>
          <p:nvPr/>
        </p:nvSpPr>
        <p:spPr>
          <a:xfrm rot="774136">
            <a:off x="560949" y="121241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085;p36"/>
          <p:cNvSpPr/>
          <p:nvPr/>
        </p:nvSpPr>
        <p:spPr>
          <a:xfrm>
            <a:off x="303020" y="1097898"/>
            <a:ext cx="1650334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Đồ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thị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Accuracy, Loss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Google Shape;1085;p36"/>
          <p:cNvSpPr/>
          <p:nvPr/>
        </p:nvSpPr>
        <p:spPr>
          <a:xfrm rot="774136">
            <a:off x="359479" y="1079428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Picture 1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1632" r="9375" b="5382"/>
          <a:stretch/>
        </p:blipFill>
        <p:spPr bwMode="auto">
          <a:xfrm>
            <a:off x="2797629" y="99674"/>
            <a:ext cx="4343400" cy="2370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5769" r="8333" b="1923"/>
          <a:stretch/>
        </p:blipFill>
        <p:spPr bwMode="auto">
          <a:xfrm>
            <a:off x="2667000" y="637675"/>
            <a:ext cx="5029200" cy="2139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1" t="5770" r="9102" b="3077"/>
          <a:stretch/>
        </p:blipFill>
        <p:spPr bwMode="auto">
          <a:xfrm>
            <a:off x="2648857" y="2739752"/>
            <a:ext cx="5029200" cy="20040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906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7" grpId="0" animBg="1"/>
      <p:bldP spid="48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290"/>
          <p:cNvSpPr/>
          <p:nvPr/>
        </p:nvSpPr>
        <p:spPr>
          <a:xfrm>
            <a:off x="634340" y="3894421"/>
            <a:ext cx="10807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Kết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luận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grpSp>
        <p:nvGrpSpPr>
          <p:cNvPr id="292" name="Google Shape;1180;p38"/>
          <p:cNvGrpSpPr/>
          <p:nvPr/>
        </p:nvGrpSpPr>
        <p:grpSpPr>
          <a:xfrm rot="459172">
            <a:off x="605958" y="4159811"/>
            <a:ext cx="1080042" cy="234073"/>
            <a:chOff x="4345425" y="2175475"/>
            <a:chExt cx="800750" cy="176025"/>
          </a:xfrm>
        </p:grpSpPr>
        <p:sp>
          <p:nvSpPr>
            <p:cNvPr id="293" name="Google Shape;1181;p3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182;p3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1084;p36"/>
          <p:cNvGrpSpPr/>
          <p:nvPr/>
        </p:nvGrpSpPr>
        <p:grpSpPr>
          <a:xfrm rot="774136">
            <a:off x="509072" y="1724450"/>
            <a:ext cx="1303213" cy="735997"/>
            <a:chOff x="4339770" y="2175475"/>
            <a:chExt cx="800750" cy="295038"/>
          </a:xfrm>
        </p:grpSpPr>
        <p:sp>
          <p:nvSpPr>
            <p:cNvPr id="297" name="Google Shape;1085;p36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86;p36"/>
            <p:cNvSpPr/>
            <p:nvPr/>
          </p:nvSpPr>
          <p:spPr>
            <a:xfrm rot="21208167">
              <a:off x="4339770" y="2237183"/>
              <a:ext cx="800750" cy="233330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1085;p36"/>
          <p:cNvSpPr/>
          <p:nvPr/>
        </p:nvSpPr>
        <p:spPr>
          <a:xfrm rot="774136">
            <a:off x="430967" y="1892220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1085;p36"/>
          <p:cNvSpPr/>
          <p:nvPr/>
        </p:nvSpPr>
        <p:spPr>
          <a:xfrm>
            <a:off x="173038" y="1777704"/>
            <a:ext cx="1650334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Kết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quả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dự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đoán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1" name="Google Shape;1085;p36"/>
          <p:cNvSpPr/>
          <p:nvPr/>
        </p:nvSpPr>
        <p:spPr>
          <a:xfrm rot="774136">
            <a:off x="229497" y="1759234"/>
            <a:ext cx="1241775" cy="519668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rgbClr val="FFD400">
              <a:alpha val="1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981200" y="4002488"/>
            <a:ext cx="7131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smtClean="0"/>
              <a:t>90343 </a:t>
            </a:r>
            <a:r>
              <a:rPr lang="en-US" dirty="0" err="1" smtClean="0"/>
              <a:t>ảnh</a:t>
            </a:r>
            <a:r>
              <a:rPr lang="en-US" dirty="0"/>
              <a:t>,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0.86</a:t>
            </a:r>
            <a:r>
              <a:rPr lang="en-US" dirty="0" smtClean="0"/>
              <a:t> =&gt;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/>
              <a:t>vì</a:t>
            </a:r>
            <a:r>
              <a:rPr lang="en-US" dirty="0"/>
              <a:t> model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overfitting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4" t="11904" r="10030" b="6996"/>
          <a:stretch/>
        </p:blipFill>
        <p:spPr bwMode="auto">
          <a:xfrm>
            <a:off x="1995714" y="147167"/>
            <a:ext cx="6767286" cy="3719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48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299" grpId="0" animBg="1"/>
      <p:bldP spid="300" grpId="0" animBg="1"/>
      <p:bldP spid="301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86;p43"/>
          <p:cNvSpPr txBox="1">
            <a:spLocks/>
          </p:cNvSpPr>
          <p:nvPr/>
        </p:nvSpPr>
        <p:spPr>
          <a:xfrm>
            <a:off x="2619037" y="112395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15000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06</a:t>
            </a:r>
            <a:endParaRPr lang="en" sz="15000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7" name="Google Shape;2187;p43"/>
          <p:cNvSpPr txBox="1">
            <a:spLocks/>
          </p:cNvSpPr>
          <p:nvPr/>
        </p:nvSpPr>
        <p:spPr>
          <a:xfrm>
            <a:off x="1219200" y="2914020"/>
            <a:ext cx="6849692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So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sánh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2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phương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án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/>
            </a:r>
            <a:b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</a:b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và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kết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luận</a:t>
            </a:r>
            <a:endParaRPr lang="vi-VN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778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944819"/>
              </p:ext>
            </p:extLst>
          </p:nvPr>
        </p:nvGraphicFramePr>
        <p:xfrm>
          <a:off x="609600" y="438150"/>
          <a:ext cx="7772400" cy="1372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2057400"/>
                <a:gridCol w="1600200"/>
                <a:gridCol w="25146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Itim" pitchFamily="2" charset="-34"/>
                          <a:ea typeface="+mn-ea"/>
                          <a:cs typeface="Itim" pitchFamily="2" charset="-34"/>
                        </a:rPr>
                        <a:t>Val_Accuracy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Itim" pitchFamily="2" charset="-34"/>
                          <a:ea typeface="+mn-ea"/>
                          <a:cs typeface="Itim" pitchFamily="2" charset="-34"/>
                        </a:rPr>
                        <a:t> Max</a:t>
                      </a:r>
                      <a:endParaRPr lang="en-US" dirty="0">
                        <a:latin typeface="Itim" pitchFamily="2" charset="-34"/>
                        <a:cs typeface="Itim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Itim" pitchFamily="2" charset="-34"/>
                          <a:ea typeface="+mn-ea"/>
                          <a:cs typeface="Itim" pitchFamily="2" charset="-34"/>
                        </a:rPr>
                        <a:t>Val_Loss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Itim" pitchFamily="2" charset="-34"/>
                          <a:ea typeface="+mn-ea"/>
                          <a:cs typeface="Itim" pitchFamily="2" charset="-34"/>
                        </a:rPr>
                        <a:t> Min</a:t>
                      </a:r>
                      <a:endParaRPr lang="en-US" dirty="0">
                        <a:latin typeface="Itim" pitchFamily="2" charset="-34"/>
                        <a:cs typeface="Itim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628650" algn="l"/>
                        </a:tabLst>
                      </a:pPr>
                      <a:r>
                        <a:rPr lang="en-US" sz="1800" dirty="0" err="1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>ảnh</a:t>
                      </a:r>
                      <a:r>
                        <a:rPr lang="en-US" sz="1800" dirty="0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> </a:t>
                      </a:r>
                      <a:r>
                        <a:rPr lang="en-US" sz="1800" dirty="0" smtClean="0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/>
                      </a:r>
                      <a:br>
                        <a:rPr lang="en-US" sz="1800" dirty="0" smtClean="0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</a:br>
                      <a:r>
                        <a:rPr lang="en-US" sz="1800" dirty="0" err="1" smtClean="0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>dự</a:t>
                      </a:r>
                      <a:r>
                        <a:rPr lang="en-US" sz="1800" dirty="0" smtClean="0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> </a:t>
                      </a:r>
                      <a:r>
                        <a:rPr lang="en-US" sz="1800" dirty="0" err="1" smtClean="0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>đoán</a:t>
                      </a:r>
                      <a:r>
                        <a:rPr lang="en-US" sz="1800" dirty="0" smtClean="0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Itim" pitchFamily="2" charset="-34"/>
                          <a:ea typeface="MS Mincho"/>
                          <a:cs typeface="Itim" pitchFamily="2" charset="-34"/>
                        </a:rPr>
                        <a:t>đúng</a:t>
                      </a:r>
                      <a:endParaRPr lang="en-US" sz="1800" dirty="0">
                        <a:effectLst/>
                        <a:latin typeface="Itim" pitchFamily="2" charset="-34"/>
                        <a:ea typeface="MS Mincho"/>
                        <a:cs typeface="Itim" pitchFamily="2" charset="-3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Itim" pitchFamily="2" charset="-34"/>
                          <a:cs typeface="Itim" pitchFamily="2" charset="-34"/>
                        </a:rPr>
                        <a:t>Phương</a:t>
                      </a:r>
                      <a:r>
                        <a:rPr lang="en-US" baseline="0" dirty="0" smtClean="0">
                          <a:latin typeface="Itim" pitchFamily="2" charset="-34"/>
                          <a:cs typeface="Itim" pitchFamily="2" charset="-34"/>
                        </a:rPr>
                        <a:t> </a:t>
                      </a:r>
                      <a:r>
                        <a:rPr lang="en-US" baseline="0" dirty="0" err="1" smtClean="0">
                          <a:latin typeface="Itim" pitchFamily="2" charset="-34"/>
                          <a:cs typeface="Itim" pitchFamily="2" charset="-34"/>
                        </a:rPr>
                        <a:t>án</a:t>
                      </a:r>
                      <a:r>
                        <a:rPr lang="en-US" baseline="0" dirty="0" smtClean="0">
                          <a:latin typeface="Itim" pitchFamily="2" charset="-34"/>
                          <a:cs typeface="Itim" pitchFamily="2" charset="-34"/>
                        </a:rPr>
                        <a:t> 1</a:t>
                      </a:r>
                      <a:endParaRPr lang="en-US" dirty="0">
                        <a:latin typeface="Itim" pitchFamily="2" charset="-34"/>
                        <a:cs typeface="Itim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97769 (92%)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Itim" pitchFamily="2" charset="-34"/>
                          <a:cs typeface="Itim" pitchFamily="2" charset="-34"/>
                        </a:rPr>
                        <a:t>Phương</a:t>
                      </a:r>
                      <a:r>
                        <a:rPr lang="en-US" baseline="0" dirty="0" smtClean="0">
                          <a:latin typeface="Itim" pitchFamily="2" charset="-34"/>
                          <a:cs typeface="Itim" pitchFamily="2" charset="-34"/>
                        </a:rPr>
                        <a:t> </a:t>
                      </a:r>
                      <a:r>
                        <a:rPr lang="en-US" baseline="0" dirty="0" err="1" smtClean="0">
                          <a:latin typeface="Itim" pitchFamily="2" charset="-34"/>
                          <a:cs typeface="Itim" pitchFamily="2" charset="-34"/>
                        </a:rPr>
                        <a:t>án</a:t>
                      </a:r>
                      <a:r>
                        <a:rPr lang="en-US" baseline="0" dirty="0" smtClean="0">
                          <a:latin typeface="Itim" pitchFamily="2" charset="-34"/>
                          <a:cs typeface="Itim" pitchFamily="2" charset="-34"/>
                        </a:rPr>
                        <a:t> 2</a:t>
                      </a:r>
                      <a:endParaRPr lang="en-US" dirty="0">
                        <a:latin typeface="Itim" pitchFamily="2" charset="-34"/>
                        <a:cs typeface="Itim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90343 (86%)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634339" y="2224833"/>
            <a:ext cx="10807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Itim" charset="-34"/>
                <a:cs typeface="Itim" charset="-34"/>
              </a:rPr>
              <a:t>Kết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Itim" charset="-34"/>
                <a:cs typeface="Itim" charset="-34"/>
              </a:rPr>
              <a:t>luận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Itim" charset="-34"/>
                <a:cs typeface="Itim" charset="-34"/>
              </a:rPr>
              <a:t>: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grpSp>
        <p:nvGrpSpPr>
          <p:cNvPr id="32" name="Google Shape;1180;p38"/>
          <p:cNvGrpSpPr/>
          <p:nvPr/>
        </p:nvGrpSpPr>
        <p:grpSpPr>
          <a:xfrm rot="459172">
            <a:off x="624266" y="2504032"/>
            <a:ext cx="1080042" cy="234073"/>
            <a:chOff x="4345425" y="2175475"/>
            <a:chExt cx="800750" cy="176025"/>
          </a:xfrm>
          <a:solidFill>
            <a:schemeClr val="tx2"/>
          </a:solidFill>
        </p:grpSpPr>
        <p:sp>
          <p:nvSpPr>
            <p:cNvPr id="33" name="Google Shape;1181;p3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2;p3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84879" y="2224833"/>
            <a:ext cx="677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/>
              <a:t>-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2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val_acc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sót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4879" y="2892028"/>
            <a:ext cx="6697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/>
              <a:t>-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2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Val_acc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Val_Loss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overfiting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143000" y="133350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86;p43"/>
          <p:cNvSpPr txBox="1">
            <a:spLocks/>
          </p:cNvSpPr>
          <p:nvPr/>
        </p:nvSpPr>
        <p:spPr>
          <a:xfrm>
            <a:off x="304800" y="1150867"/>
            <a:ext cx="78486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8000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THANK YOU</a:t>
            </a:r>
            <a:endParaRPr lang="en" sz="8000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76199" y="4774168"/>
            <a:ext cx="922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Link </a:t>
            </a:r>
            <a:r>
              <a:rPr lang="en-US" sz="1600" dirty="0" err="1" smtClean="0"/>
              <a:t>GitHub</a:t>
            </a:r>
            <a:r>
              <a:rPr lang="en-US" sz="1600" dirty="0"/>
              <a:t>: </a:t>
            </a:r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6"/>
              </a:rPr>
              <a:t>github.com/PhamMinhTien05102001/Shopee-Code-League-2020-Data-Science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46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7;p31"/>
          <p:cNvSpPr txBox="1">
            <a:spLocks noGrp="1"/>
          </p:cNvSpPr>
          <p:nvPr>
            <p:ph type="subTitle" idx="1"/>
          </p:nvPr>
        </p:nvSpPr>
        <p:spPr>
          <a:xfrm flipH="1">
            <a:off x="1599028" y="878"/>
            <a:ext cx="7543800" cy="5142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3000" dirty="0" smtClean="0">
                <a:latin typeface="Itim" pitchFamily="2" charset="-34"/>
                <a:cs typeface="Itim" pitchFamily="2" charset="-34"/>
              </a:rPr>
              <a:t>01. SƠ LƯỢC VỀ TẬP DỮ LIỆU</a:t>
            </a:r>
          </a:p>
          <a:p>
            <a:pPr marL="0" lvl="0" indent="0" algn="l"/>
            <a:r>
              <a:rPr lang="en-US" sz="3000" dirty="0" smtClean="0">
                <a:latin typeface="Itim" pitchFamily="2" charset="-34"/>
                <a:cs typeface="Itim" pitchFamily="2" charset="-34"/>
              </a:rPr>
              <a:t/>
            </a:r>
            <a:br>
              <a:rPr lang="en-US" sz="3000" dirty="0" smtClean="0">
                <a:latin typeface="Itim" pitchFamily="2" charset="-34"/>
                <a:cs typeface="Itim" pitchFamily="2" charset="-34"/>
              </a:rPr>
            </a:br>
            <a:r>
              <a:rPr lang="vi-VN" sz="3000" dirty="0" smtClean="0">
                <a:latin typeface="Itim" pitchFamily="2" charset="-34"/>
                <a:cs typeface="Itim" pitchFamily="2" charset="-34"/>
              </a:rPr>
              <a:t>02</a:t>
            </a:r>
            <a:r>
              <a:rPr lang="vi-VN" sz="3000" dirty="0">
                <a:latin typeface="Itim" pitchFamily="2" charset="-34"/>
                <a:cs typeface="Itim" pitchFamily="2" charset="-34"/>
              </a:rPr>
              <a:t>. CÁC BƯỚC GIẢI QUYẾT BÀI </a:t>
            </a:r>
            <a:r>
              <a:rPr lang="vi-VN" sz="3000" dirty="0" smtClean="0">
                <a:latin typeface="Itim" pitchFamily="2" charset="-34"/>
                <a:cs typeface="Itim" pitchFamily="2" charset="-34"/>
              </a:rPr>
              <a:t>TOÁN</a:t>
            </a:r>
            <a:r>
              <a:rPr lang="en-US" sz="3000" dirty="0" smtClean="0">
                <a:latin typeface="Itim" pitchFamily="2" charset="-34"/>
                <a:cs typeface="Itim" pitchFamily="2" charset="-34"/>
              </a:rPr>
              <a:t/>
            </a:r>
            <a:br>
              <a:rPr lang="en-US" sz="3000" dirty="0" smtClean="0">
                <a:latin typeface="Itim" pitchFamily="2" charset="-34"/>
                <a:cs typeface="Itim" pitchFamily="2" charset="-34"/>
              </a:rPr>
            </a:br>
            <a:endParaRPr lang="vi-VN" sz="3000" dirty="0">
              <a:latin typeface="Itim" pitchFamily="2" charset="-34"/>
              <a:cs typeface="Itim" pitchFamily="2" charset="-34"/>
            </a:endParaRPr>
          </a:p>
          <a:p>
            <a:pPr marL="0" lvl="0" indent="0" algn="l"/>
            <a:r>
              <a:rPr lang="en-US" sz="3000" dirty="0">
                <a:latin typeface="Itim" pitchFamily="2" charset="-34"/>
                <a:cs typeface="Itim" pitchFamily="2" charset="-34"/>
              </a:rPr>
              <a:t>03. MẠNG RESNET VÀ </a:t>
            </a:r>
            <a:r>
              <a:rPr lang="en-US" sz="3000" dirty="0" smtClean="0">
                <a:latin typeface="Itim" pitchFamily="2" charset="-34"/>
                <a:cs typeface="Itim" pitchFamily="2" charset="-34"/>
              </a:rPr>
              <a:t>VGG</a:t>
            </a:r>
            <a:br>
              <a:rPr lang="en-US" sz="3000" dirty="0" smtClean="0">
                <a:latin typeface="Itim" pitchFamily="2" charset="-34"/>
                <a:cs typeface="Itim" pitchFamily="2" charset="-34"/>
              </a:rPr>
            </a:br>
            <a:endParaRPr lang="en-US" sz="3000" dirty="0" smtClean="0">
              <a:latin typeface="Itim" pitchFamily="2" charset="-34"/>
              <a:cs typeface="Itim" pitchFamily="2" charset="-34"/>
            </a:endParaRPr>
          </a:p>
          <a:p>
            <a:pPr marL="0" indent="0" algn="l"/>
            <a:r>
              <a:rPr lang="vi-VN" sz="3000" dirty="0">
                <a:latin typeface="Itim" pitchFamily="2" charset="-34"/>
                <a:cs typeface="Itim" pitchFamily="2" charset="-34"/>
              </a:rPr>
              <a:t>04. PHƯƠNG ÁN </a:t>
            </a:r>
            <a:r>
              <a:rPr lang="vi-VN" sz="3000" dirty="0" smtClean="0">
                <a:latin typeface="Itim" pitchFamily="2" charset="-34"/>
                <a:cs typeface="Itim" pitchFamily="2" charset="-34"/>
              </a:rPr>
              <a:t>1</a:t>
            </a:r>
            <a:r>
              <a:rPr lang="en-US" sz="3000" dirty="0" smtClean="0">
                <a:latin typeface="Itim" pitchFamily="2" charset="-34"/>
                <a:cs typeface="Itim" pitchFamily="2" charset="-34"/>
              </a:rPr>
              <a:t/>
            </a:r>
            <a:br>
              <a:rPr lang="en-US" sz="3000" dirty="0" smtClean="0">
                <a:latin typeface="Itim" pitchFamily="2" charset="-34"/>
                <a:cs typeface="Itim" pitchFamily="2" charset="-34"/>
              </a:rPr>
            </a:br>
            <a:endParaRPr lang="vi-VN" sz="3000" dirty="0">
              <a:latin typeface="Itim" pitchFamily="2" charset="-34"/>
              <a:cs typeface="Itim" pitchFamily="2" charset="-34"/>
            </a:endParaRPr>
          </a:p>
          <a:p>
            <a:pPr marL="0" indent="0" algn="l"/>
            <a:r>
              <a:rPr lang="vi-VN" sz="3000" dirty="0" smtClean="0">
                <a:latin typeface="Itim" pitchFamily="2" charset="-34"/>
                <a:cs typeface="Itim" pitchFamily="2" charset="-34"/>
              </a:rPr>
              <a:t>0</a:t>
            </a:r>
            <a:r>
              <a:rPr lang="en-US" sz="3000" dirty="0" smtClean="0">
                <a:latin typeface="Itim" pitchFamily="2" charset="-34"/>
                <a:cs typeface="Itim" pitchFamily="2" charset="-34"/>
              </a:rPr>
              <a:t>5</a:t>
            </a:r>
            <a:r>
              <a:rPr lang="vi-VN" sz="3000" dirty="0" smtClean="0">
                <a:latin typeface="Itim" pitchFamily="2" charset="-34"/>
                <a:cs typeface="Itim" pitchFamily="2" charset="-34"/>
              </a:rPr>
              <a:t>. </a:t>
            </a:r>
            <a:r>
              <a:rPr lang="vi-VN" sz="3000" dirty="0">
                <a:latin typeface="Itim" pitchFamily="2" charset="-34"/>
                <a:cs typeface="Itim" pitchFamily="2" charset="-34"/>
              </a:rPr>
              <a:t>PHƯƠNG ÁN </a:t>
            </a:r>
            <a:r>
              <a:rPr lang="en-US" sz="3000" dirty="0" smtClean="0">
                <a:latin typeface="Itim" pitchFamily="2" charset="-34"/>
                <a:cs typeface="Itim" pitchFamily="2" charset="-34"/>
              </a:rPr>
              <a:t>2</a:t>
            </a:r>
            <a:br>
              <a:rPr lang="en-US" sz="3000" dirty="0" smtClean="0">
                <a:latin typeface="Itim" pitchFamily="2" charset="-34"/>
                <a:cs typeface="Itim" pitchFamily="2" charset="-34"/>
              </a:rPr>
            </a:br>
            <a:endParaRPr lang="en-US" sz="3000" dirty="0" smtClean="0">
              <a:latin typeface="Itim" pitchFamily="2" charset="-34"/>
              <a:cs typeface="Itim" pitchFamily="2" charset="-34"/>
            </a:endParaRPr>
          </a:p>
          <a:p>
            <a:pPr marL="0" lvl="0" indent="0" algn="l"/>
            <a:r>
              <a:rPr lang="vi-VN" sz="3000" dirty="0">
                <a:latin typeface="Itim" pitchFamily="2" charset="-34"/>
                <a:cs typeface="Itim" pitchFamily="2" charset="-34"/>
              </a:rPr>
              <a:t>0</a:t>
            </a:r>
            <a:r>
              <a:rPr lang="en-US" sz="3000" dirty="0">
                <a:latin typeface="Itim" pitchFamily="2" charset="-34"/>
                <a:cs typeface="Itim" pitchFamily="2" charset="-34"/>
              </a:rPr>
              <a:t>6</a:t>
            </a:r>
            <a:r>
              <a:rPr lang="vi-VN" sz="3000" dirty="0">
                <a:latin typeface="Itim" pitchFamily="2" charset="-34"/>
                <a:cs typeface="Itim" pitchFamily="2" charset="-34"/>
              </a:rPr>
              <a:t>. </a:t>
            </a:r>
            <a:r>
              <a:rPr lang="en-US" sz="3000" dirty="0">
                <a:latin typeface="Itim" pitchFamily="2" charset="-34"/>
                <a:cs typeface="Itim" pitchFamily="2" charset="-34"/>
              </a:rPr>
              <a:t>SO SÁNH 2 </a:t>
            </a:r>
            <a:r>
              <a:rPr lang="vi-VN" sz="3000" dirty="0">
                <a:latin typeface="Itim" pitchFamily="2" charset="-34"/>
                <a:cs typeface="Itim" pitchFamily="2" charset="-34"/>
              </a:rPr>
              <a:t>PHƯƠNG ÁN</a:t>
            </a:r>
            <a:r>
              <a:rPr lang="en-US" sz="3000" dirty="0">
                <a:latin typeface="Itim" pitchFamily="2" charset="-34"/>
                <a:cs typeface="Itim" pitchFamily="2" charset="-34"/>
              </a:rPr>
              <a:t> VÀ </a:t>
            </a:r>
            <a:r>
              <a:rPr lang="en-US" sz="3000" dirty="0" smtClean="0">
                <a:latin typeface="Itim" pitchFamily="2" charset="-34"/>
                <a:cs typeface="Itim" pitchFamily="2" charset="-34"/>
              </a:rPr>
              <a:t> KẾT LUẬN</a:t>
            </a:r>
            <a:endParaRPr lang="vi-VN" sz="3000" dirty="0">
              <a:latin typeface="Itim" pitchFamily="2" charset="-34"/>
              <a:cs typeface="Itim" pitchFamily="2" charset="-34"/>
            </a:endParaRPr>
          </a:p>
          <a:p>
            <a:pPr marL="0" indent="0" algn="l"/>
            <a:endParaRPr lang="vi-VN" sz="3000" dirty="0">
              <a:latin typeface="Itim" pitchFamily="2" charset="-34"/>
              <a:cs typeface="Itim" pitchFamily="2" charset="-34"/>
            </a:endParaRPr>
          </a:p>
          <a:p>
            <a:pPr marL="0" lvl="0" indent="0" algn="l"/>
            <a:endParaRPr lang="en-US" sz="3000" dirty="0" smtClean="0">
              <a:latin typeface="Itim" pitchFamily="2" charset="-34"/>
              <a:cs typeface="Itim" pitchFamily="2" charset="-34"/>
            </a:endParaRPr>
          </a:p>
          <a:p>
            <a:pPr marL="0" lvl="0" indent="0" algn="l"/>
            <a:r>
              <a:rPr lang="en-US" sz="3000" dirty="0" smtClean="0">
                <a:latin typeface="Itim" pitchFamily="2" charset="-34"/>
                <a:cs typeface="Itim" pitchFamily="2" charset="-34"/>
              </a:rPr>
              <a:t/>
            </a:r>
            <a:br>
              <a:rPr lang="en-US" sz="3000" dirty="0" smtClean="0">
                <a:latin typeface="Itim" pitchFamily="2" charset="-34"/>
                <a:cs typeface="Itim" pitchFamily="2" charset="-34"/>
              </a:rPr>
            </a:br>
            <a:endParaRPr lang="en-US" sz="3000" dirty="0">
              <a:latin typeface="Itim" pitchFamily="2" charset="-34"/>
              <a:cs typeface="Itim" pitchFamily="2" charset="-34"/>
            </a:endParaRPr>
          </a:p>
          <a:p>
            <a:pPr marL="0" indent="0" algn="l"/>
            <a:endParaRPr lang="vi-VN" sz="3000" dirty="0">
              <a:latin typeface="Itim" pitchFamily="2" charset="-34"/>
              <a:cs typeface="Itim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Itim" pitchFamily="2" charset="-34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826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01</a:t>
            </a:r>
            <a:endParaRPr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1752600" y="2571750"/>
            <a:ext cx="59436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Sơ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Lược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về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tập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dữ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liệu</a:t>
            </a:r>
            <a:endParaRPr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97056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859;p31"/>
          <p:cNvGrpSpPr/>
          <p:nvPr/>
        </p:nvGrpSpPr>
        <p:grpSpPr>
          <a:xfrm rot="474658">
            <a:off x="1166511" y="359963"/>
            <a:ext cx="1557467" cy="585348"/>
            <a:chOff x="4345425" y="2175475"/>
            <a:chExt cx="800750" cy="176025"/>
          </a:xfrm>
          <a:effectLst>
            <a:outerShdw blurRad="50800" dist="50800" dir="5400000" algn="ctr" rotWithShape="0">
              <a:schemeClr val="accent6">
                <a:lumMod val="75000"/>
              </a:schemeClr>
            </a:outerShdw>
          </a:effectLst>
        </p:grpSpPr>
        <p:sp>
          <p:nvSpPr>
            <p:cNvPr id="25" name="Google Shape;860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1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  <a:effectLst>
              <a:outerShdw sx="1000" sy="1000" algn="ctr" rotWithShape="0">
                <a:schemeClr val="accent6">
                  <a:lumMod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oogle Shape;859;p31"/>
          <p:cNvGrpSpPr/>
          <p:nvPr/>
        </p:nvGrpSpPr>
        <p:grpSpPr>
          <a:xfrm rot="474658">
            <a:off x="1014113" y="359963"/>
            <a:ext cx="1557467" cy="585348"/>
            <a:chOff x="4345425" y="2175475"/>
            <a:chExt cx="800750" cy="176025"/>
          </a:xfrm>
          <a:effectLst>
            <a:outerShdw blurRad="50800" dist="50800" dir="5400000" algn="ctr" rotWithShape="0">
              <a:schemeClr val="accent6">
                <a:lumMod val="75000"/>
              </a:schemeClr>
            </a:outerShdw>
          </a:effectLst>
        </p:grpSpPr>
        <p:sp>
          <p:nvSpPr>
            <p:cNvPr id="28" name="Google Shape;860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1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  <a:effectLst>
              <a:outerShdw sx="1000" sy="1000" algn="ctr" rotWithShape="0">
                <a:schemeClr val="accent6">
                  <a:lumMod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62242" y="457615"/>
            <a:ext cx="102303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Itim" charset="-34"/>
                <a:cs typeface="Itim" charset="-34"/>
              </a:rPr>
              <a:t>Ưu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Itim" charset="-34"/>
                <a:cs typeface="Itim" charset="-34"/>
              </a:rPr>
              <a:t>điểm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3639" y="976270"/>
            <a:ext cx="48761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/>
              <a:t>- 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label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: </a:t>
            </a:r>
            <a:endParaRPr lang="en-US" dirty="0" smtClean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 smtClean="0"/>
              <a:t>sắc</a:t>
            </a:r>
            <a:endParaRPr lang="en-US" dirty="0" smtClean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err="1" smtClean="0"/>
              <a:t>Chụp</a:t>
            </a:r>
            <a:r>
              <a:rPr lang="en-US" dirty="0" smtClean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background </a:t>
            </a:r>
            <a:endParaRPr lang="en-US" dirty="0" smtClean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 smtClean="0"/>
              <a:t>độ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93" y="3744937"/>
            <a:ext cx="70596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2571750"/>
            <a:ext cx="6956425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19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859;p31"/>
          <p:cNvGrpSpPr/>
          <p:nvPr/>
        </p:nvGrpSpPr>
        <p:grpSpPr>
          <a:xfrm rot="474658">
            <a:off x="1166511" y="359963"/>
            <a:ext cx="1557467" cy="585348"/>
            <a:chOff x="4345425" y="2175475"/>
            <a:chExt cx="800750" cy="176025"/>
          </a:xfrm>
          <a:effectLst>
            <a:outerShdw blurRad="50800" dist="50800" dir="5400000" algn="ctr" rotWithShape="0">
              <a:schemeClr val="accent6">
                <a:lumMod val="75000"/>
              </a:schemeClr>
            </a:outerShdw>
          </a:effectLst>
        </p:grpSpPr>
        <p:sp>
          <p:nvSpPr>
            <p:cNvPr id="36" name="Google Shape;860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1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  <a:effectLst>
              <a:outerShdw sx="1000" sy="1000" algn="ctr" rotWithShape="0">
                <a:schemeClr val="accent6">
                  <a:lumMod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8" name="Google Shape;859;p31"/>
          <p:cNvGrpSpPr/>
          <p:nvPr/>
        </p:nvGrpSpPr>
        <p:grpSpPr>
          <a:xfrm rot="474658">
            <a:off x="1014113" y="359963"/>
            <a:ext cx="1557467" cy="585348"/>
            <a:chOff x="4345425" y="2175475"/>
            <a:chExt cx="800750" cy="176025"/>
          </a:xfrm>
          <a:effectLst>
            <a:outerShdw blurRad="50800" dist="50800" dir="5400000" algn="ctr" rotWithShape="0">
              <a:schemeClr val="accent6">
                <a:lumMod val="75000"/>
              </a:schemeClr>
            </a:outerShdw>
          </a:effectLst>
        </p:grpSpPr>
        <p:sp>
          <p:nvSpPr>
            <p:cNvPr id="39" name="Google Shape;860;p31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1;p31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  <a:effectLst>
              <a:outerShdw sx="1000" sy="1000" algn="ctr" rotWithShape="0">
                <a:schemeClr val="accent6">
                  <a:lumMod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230464" y="457615"/>
            <a:ext cx="14221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Itim" charset="-34"/>
                <a:cs typeface="Itim" charset="-34"/>
              </a:rPr>
              <a:t>Nhược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Itim" charset="-34"/>
                <a:cs typeface="Itim" charset="-34"/>
              </a:rPr>
              <a:t>điểm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2659" y="1049706"/>
            <a:ext cx="328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label</a:t>
            </a:r>
            <a:endParaRPr lang="en-US" dirty="0"/>
          </a:p>
        </p:txBody>
      </p:sp>
      <p:pic>
        <p:nvPicPr>
          <p:cNvPr id="43" name="Picture 4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18"/>
          <a:stretch/>
        </p:blipFill>
        <p:spPr bwMode="auto">
          <a:xfrm>
            <a:off x="420914" y="1403212"/>
            <a:ext cx="2465699" cy="2657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3" t="20267" r="6933" b="16533"/>
          <a:stretch/>
        </p:blipFill>
        <p:spPr bwMode="auto">
          <a:xfrm>
            <a:off x="2895600" y="1419038"/>
            <a:ext cx="3124200" cy="2657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40"/>
          <a:stretch/>
        </p:blipFill>
        <p:spPr bwMode="auto">
          <a:xfrm>
            <a:off x="6001043" y="1419038"/>
            <a:ext cx="2849880" cy="2657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Down Arrow 9"/>
          <p:cNvSpPr/>
          <p:nvPr/>
        </p:nvSpPr>
        <p:spPr>
          <a:xfrm>
            <a:off x="1447800" y="4171950"/>
            <a:ext cx="152400" cy="2286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7" name="Google Shape;234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946960">
            <a:off x="1028905" y="3688579"/>
            <a:ext cx="837788" cy="2054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492025" y="447675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Itim" charset="-34"/>
                <a:cs typeface="Itim" charset="-34"/>
              </a:rPr>
              <a:t>Có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nhiễu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trong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ảnh</a:t>
            </a:r>
            <a:endParaRPr lang="en-US" dirty="0">
              <a:latin typeface="Itim" charset="-34"/>
              <a:cs typeface="Itim" charset="-34"/>
            </a:endParaRPr>
          </a:p>
        </p:txBody>
      </p:sp>
      <p:sp>
        <p:nvSpPr>
          <p:cNvPr id="49" name="Down Arrow 48"/>
          <p:cNvSpPr/>
          <p:nvPr/>
        </p:nvSpPr>
        <p:spPr>
          <a:xfrm>
            <a:off x="4381500" y="4171950"/>
            <a:ext cx="152400" cy="22860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0" name="Google Shape;2342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93575">
            <a:off x="6351106" y="4204998"/>
            <a:ext cx="2189280" cy="100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345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6050340" flipH="1">
            <a:off x="4185820" y="3906550"/>
            <a:ext cx="772389" cy="17905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997978" y="461716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Itim" charset="-34"/>
                <a:cs typeface="Itim" charset="-34"/>
              </a:rPr>
              <a:t>Ảnh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nhiễu</a:t>
            </a:r>
            <a:endParaRPr lang="en-US" dirty="0">
              <a:latin typeface="Itim" charset="-34"/>
              <a:cs typeface="Itim" charset="-34"/>
            </a:endParaRPr>
          </a:p>
        </p:txBody>
      </p:sp>
      <p:sp>
        <p:nvSpPr>
          <p:cNvPr id="53" name="Down Arrow 52"/>
          <p:cNvSpPr/>
          <p:nvPr/>
        </p:nvSpPr>
        <p:spPr>
          <a:xfrm>
            <a:off x="7302332" y="4171950"/>
            <a:ext cx="152400" cy="22860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5773" y="4410303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Itim" charset="-34"/>
                <a:cs typeface="Itim" charset="-34"/>
              </a:rPr>
              <a:t>Có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nhiều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đối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tượng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br>
              <a:rPr lang="en-US" dirty="0" smtClean="0">
                <a:latin typeface="Itim" charset="-34"/>
                <a:cs typeface="Itim" charset="-34"/>
              </a:rPr>
            </a:br>
            <a:r>
              <a:rPr lang="en-US" dirty="0" err="1" smtClean="0">
                <a:latin typeface="Itim" charset="-34"/>
                <a:cs typeface="Itim" charset="-34"/>
              </a:rPr>
              <a:t>chính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trong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ảnh</a:t>
            </a:r>
            <a:endParaRPr lang="en-US" dirty="0">
              <a:latin typeface="Itim" charset="-34"/>
              <a:cs typeface="Itim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63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9" grpId="0"/>
      <p:bldP spid="10" grpId="0" animBg="1"/>
      <p:bldP spid="11" grpId="0"/>
      <p:bldP spid="49" grpId="0" animBg="1"/>
      <p:bldP spid="12" grpId="0"/>
      <p:bldP spid="53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21655" y="3955018"/>
            <a:ext cx="398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: </a:t>
            </a:r>
            <a:r>
              <a:rPr lang="en-US" dirty="0"/>
              <a:t>105000 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3350"/>
            <a:ext cx="822960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03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86;p43"/>
          <p:cNvSpPr txBox="1">
            <a:spLocks/>
          </p:cNvSpPr>
          <p:nvPr/>
        </p:nvSpPr>
        <p:spPr>
          <a:xfrm>
            <a:off x="2619037" y="112395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15000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02</a:t>
            </a:r>
            <a:endParaRPr lang="en" sz="15000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pic>
        <p:nvPicPr>
          <p:cNvPr id="11" name="Google Shape;2126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1377427">
            <a:off x="5353490" y="976212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87;p43"/>
          <p:cNvSpPr txBox="1">
            <a:spLocks/>
          </p:cNvSpPr>
          <p:nvPr/>
        </p:nvSpPr>
        <p:spPr>
          <a:xfrm>
            <a:off x="1371600" y="2914020"/>
            <a:ext cx="6849692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Các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bước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giải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quyết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bài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toán</a:t>
            </a:r>
            <a:endParaRPr lang="vi-VN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8587127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058796" y="3072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79492" y="9264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Bước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1: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grpSp>
        <p:nvGrpSpPr>
          <p:cNvPr id="55" name="Google Shape;1180;p38"/>
          <p:cNvGrpSpPr/>
          <p:nvPr/>
        </p:nvGrpSpPr>
        <p:grpSpPr>
          <a:xfrm rot="459172">
            <a:off x="1803505" y="378055"/>
            <a:ext cx="880046" cy="234073"/>
            <a:chOff x="4345425" y="2175475"/>
            <a:chExt cx="800750" cy="176025"/>
          </a:xfrm>
        </p:grpSpPr>
        <p:sp>
          <p:nvSpPr>
            <p:cNvPr id="56" name="Google Shape;1181;p3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2;p3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822844" y="136773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Đọc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ảnh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cho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tập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datasets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60" name="Down Arrow 59"/>
          <p:cNvSpPr/>
          <p:nvPr/>
        </p:nvSpPr>
        <p:spPr>
          <a:xfrm rot="16200000">
            <a:off x="2039747" y="574530"/>
            <a:ext cx="422356" cy="68913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1" name="Google Shape;234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46960">
            <a:off x="3099011" y="64323"/>
            <a:ext cx="965033" cy="17095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661100" y="760398"/>
            <a:ext cx="17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tfrecord</a:t>
            </a:r>
            <a:endParaRPr lang="en-US" dirty="0"/>
          </a:p>
        </p:txBody>
      </p:sp>
      <p:pic>
        <p:nvPicPr>
          <p:cNvPr id="63" name="Google Shape;234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6868">
            <a:off x="1773317" y="432584"/>
            <a:ext cx="4632131" cy="100682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2203339" y="630390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Itim" charset="-34"/>
                <a:cs typeface="Itim" charset="-34"/>
              </a:rPr>
              <a:t>Làm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sao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để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đọc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tập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dự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liệu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khoảng</a:t>
            </a:r>
            <a:r>
              <a:rPr lang="en-US" dirty="0" smtClean="0">
                <a:latin typeface="Itim" charset="-34"/>
                <a:cs typeface="Itim" charset="-34"/>
              </a:rPr>
              <a:t> 9Gb</a:t>
            </a:r>
            <a:br>
              <a:rPr lang="en-US" dirty="0" smtClean="0">
                <a:latin typeface="Itim" charset="-34"/>
                <a:cs typeface="Itim" charset="-34"/>
              </a:rPr>
            </a:b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một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cách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nhanh</a:t>
            </a:r>
            <a:r>
              <a:rPr lang="en-US" dirty="0" smtClean="0"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latin typeface="Itim" charset="-34"/>
                <a:cs typeface="Itim" charset="-34"/>
              </a:rPr>
              <a:t>chóng</a:t>
            </a:r>
            <a:r>
              <a:rPr lang="en-US" dirty="0" smtClean="0">
                <a:latin typeface="Itim" charset="-34"/>
                <a:cs typeface="Itim" charset="-34"/>
              </a:rPr>
              <a:t> ? </a:t>
            </a:r>
            <a:endParaRPr lang="en-US" dirty="0">
              <a:latin typeface="Itim" charset="-34"/>
              <a:cs typeface="Itim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0984" y="1529108"/>
            <a:ext cx="611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→ </a:t>
            </a:r>
            <a:r>
              <a:rPr lang="vi-VN" dirty="0" smtClean="0"/>
              <a:t>Tensorflow</a:t>
            </a:r>
            <a:r>
              <a:rPr lang="vi-VN" dirty="0"/>
              <a:t> có cung cấp một định dạng </a:t>
            </a:r>
            <a:r>
              <a:rPr lang="vi-VN" dirty="0" smtClean="0"/>
              <a:t>file</a:t>
            </a:r>
            <a:r>
              <a:rPr lang="en-US" dirty="0" smtClean="0"/>
              <a:t> </a:t>
            </a:r>
            <a:r>
              <a:rPr lang="vi-VN" dirty="0" smtClean="0"/>
              <a:t>là</a:t>
            </a:r>
            <a:r>
              <a:rPr lang="vi-VN" dirty="0"/>
              <a:t> </a:t>
            </a:r>
            <a:r>
              <a:rPr lang="vi-VN" b="1" dirty="0" smtClean="0"/>
              <a:t>TFRecord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733423" y="1287073"/>
            <a:ext cx="9268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Bước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2: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01880" y="1287073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Chia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tập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train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và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validation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grpSp>
        <p:nvGrpSpPr>
          <p:cNvPr id="71" name="Google Shape;1180;p38"/>
          <p:cNvGrpSpPr/>
          <p:nvPr/>
        </p:nvGrpSpPr>
        <p:grpSpPr>
          <a:xfrm rot="459172">
            <a:off x="1756828" y="1539368"/>
            <a:ext cx="880046" cy="234073"/>
            <a:chOff x="4345425" y="2175475"/>
            <a:chExt cx="800750" cy="176025"/>
          </a:xfrm>
        </p:grpSpPr>
        <p:sp>
          <p:nvSpPr>
            <p:cNvPr id="72" name="Google Shape;1181;p3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82;p3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Google Shape;234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46960">
            <a:off x="3319624" y="1101519"/>
            <a:ext cx="786621" cy="18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Down Arrow 74"/>
          <p:cNvSpPr/>
          <p:nvPr/>
        </p:nvSpPr>
        <p:spPr>
          <a:xfrm rot="16200000">
            <a:off x="2024528" y="1696205"/>
            <a:ext cx="422356" cy="68913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22844" y="1813769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Chia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4:1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772841" y="2450688"/>
            <a:ext cx="9300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Bước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3: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grpSp>
        <p:nvGrpSpPr>
          <p:cNvPr id="78" name="Google Shape;1180;p38"/>
          <p:cNvGrpSpPr/>
          <p:nvPr/>
        </p:nvGrpSpPr>
        <p:grpSpPr>
          <a:xfrm rot="459172">
            <a:off x="1784508" y="2692910"/>
            <a:ext cx="880046" cy="234073"/>
            <a:chOff x="4345425" y="2175475"/>
            <a:chExt cx="800750" cy="176025"/>
          </a:xfrm>
        </p:grpSpPr>
        <p:sp>
          <p:nvSpPr>
            <p:cNvPr id="79" name="Google Shape;1181;p3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82;p3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822844" y="247764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Tạo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Model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sp>
        <p:nvSpPr>
          <p:cNvPr id="82" name="Down Arrow 81"/>
          <p:cNvSpPr/>
          <p:nvPr/>
        </p:nvSpPr>
        <p:spPr>
          <a:xfrm rot="16200000">
            <a:off x="2026695" y="2854512"/>
            <a:ext cx="422356" cy="68913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3" name="Google Shape;234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46960">
            <a:off x="3470450" y="2094081"/>
            <a:ext cx="786621" cy="214896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/>
          <p:cNvSpPr txBox="1"/>
          <p:nvPr/>
        </p:nvSpPr>
        <p:spPr>
          <a:xfrm>
            <a:off x="2856830" y="3014415"/>
            <a:ext cx="20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ResNet50 </a:t>
            </a:r>
            <a:r>
              <a:rPr lang="en-US" dirty="0" err="1" smtClean="0"/>
              <a:t>và</a:t>
            </a:r>
            <a:r>
              <a:rPr lang="en-US" dirty="0" smtClean="0"/>
              <a:t> VGG16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1831995" y="3540985"/>
            <a:ext cx="9444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Bước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4: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  <p:grpSp>
        <p:nvGrpSpPr>
          <p:cNvPr id="86" name="Google Shape;1180;p38"/>
          <p:cNvGrpSpPr/>
          <p:nvPr/>
        </p:nvGrpSpPr>
        <p:grpSpPr>
          <a:xfrm rot="459172">
            <a:off x="1843662" y="3783207"/>
            <a:ext cx="880046" cy="234073"/>
            <a:chOff x="4345425" y="2175475"/>
            <a:chExt cx="800750" cy="176025"/>
          </a:xfrm>
        </p:grpSpPr>
        <p:sp>
          <p:nvSpPr>
            <p:cNvPr id="87" name="Google Shape;1181;p3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82;p3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A200">
                <a:alpha val="2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2923991" y="3580978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Train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và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Lưu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kết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Itim" charset="-34"/>
                <a:cs typeface="Itim" charset="-34"/>
              </a:rPr>
              <a:t>quả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tim" charset="-34"/>
              <a:cs typeface="Itim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100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60" grpId="0" animBg="1"/>
      <p:bldP spid="19" grpId="0"/>
      <p:bldP spid="20" grpId="0"/>
      <p:bldP spid="20" grpId="1"/>
      <p:bldP spid="22" grpId="0"/>
      <p:bldP spid="22" grpId="1"/>
      <p:bldP spid="25" grpId="0"/>
      <p:bldP spid="70" grpId="0"/>
      <p:bldP spid="75" grpId="0" animBg="1"/>
      <p:bldP spid="26" grpId="0"/>
      <p:bldP spid="77" grpId="0"/>
      <p:bldP spid="81" grpId="0"/>
      <p:bldP spid="82" grpId="0" animBg="1"/>
      <p:bldP spid="84" grpId="0"/>
      <p:bldP spid="85" grpId="0"/>
      <p:bldP spid="8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636</Words>
  <Application>Microsoft Office PowerPoint</Application>
  <PresentationFormat>On-screen Show (16:9)</PresentationFormat>
  <Paragraphs>104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GIỚI THIỆU VỀ ĐỀ TÀI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dc:creator>GF63 THIN 9RCX</dc:creator>
  <cp:lastModifiedBy>GF63 THIN 9RCX</cp:lastModifiedBy>
  <cp:revision>76</cp:revision>
  <dcterms:created xsi:type="dcterms:W3CDTF">2021-07-10T03:49:01Z</dcterms:created>
  <dcterms:modified xsi:type="dcterms:W3CDTF">2021-07-14T02:55:42Z</dcterms:modified>
</cp:coreProperties>
</file>